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C24E46-DF34-47CC-9435-3862AD22AAD0}"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3256217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24E46-DF34-47CC-9435-3862AD22AAD0}"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3938596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24E46-DF34-47CC-9435-3862AD22AAD0}"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58878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24E46-DF34-47CC-9435-3862AD22AAD0}"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3617194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C24E46-DF34-47CC-9435-3862AD22AAD0}"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1810815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C24E46-DF34-47CC-9435-3862AD22AAD0}" type="datetimeFigureOut">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4155421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C24E46-DF34-47CC-9435-3862AD22AAD0}" type="datetimeFigureOut">
              <a:rPr lang="en-US" smtClean="0"/>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3890451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C24E46-DF34-47CC-9435-3862AD22AAD0}" type="datetimeFigureOut">
              <a:rPr lang="en-US" smtClean="0"/>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3565240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24E46-DF34-47CC-9435-3862AD22AAD0}" type="datetimeFigureOut">
              <a:rPr lang="en-US" smtClean="0"/>
              <a:t>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209363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24E46-DF34-47CC-9435-3862AD22AAD0}" type="datetimeFigureOut">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3761528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24E46-DF34-47CC-9435-3862AD22AAD0}" type="datetimeFigureOut">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80A9BD-DCBE-49B7-BA06-63A5737E7E00}" type="slidenum">
              <a:rPr lang="en-US" smtClean="0"/>
              <a:t>‹#›</a:t>
            </a:fld>
            <a:endParaRPr lang="en-US"/>
          </a:p>
        </p:txBody>
      </p:sp>
    </p:spTree>
    <p:extLst>
      <p:ext uri="{BB962C8B-B14F-4D97-AF65-F5344CB8AC3E}">
        <p14:creationId xmlns:p14="http://schemas.microsoft.com/office/powerpoint/2010/main" val="4280020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24E46-DF34-47CC-9435-3862AD22AAD0}" type="datetimeFigureOut">
              <a:rPr lang="en-US" smtClean="0"/>
              <a:t>2/28/2024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80A9BD-DCBE-49B7-BA06-63A5737E7E00}" type="slidenum">
              <a:rPr lang="en-US" smtClean="0"/>
              <a:t>‹#›</a:t>
            </a:fld>
            <a:endParaRPr lang="en-US"/>
          </a:p>
        </p:txBody>
      </p:sp>
    </p:spTree>
    <p:extLst>
      <p:ext uri="{BB962C8B-B14F-4D97-AF65-F5344CB8AC3E}">
        <p14:creationId xmlns:p14="http://schemas.microsoft.com/office/powerpoint/2010/main" val="2503299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mailto:tallcactusstudio@gmail.com"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57800" y="1905000"/>
            <a:ext cx="3276600" cy="566738"/>
          </a:xfrm>
        </p:spPr>
        <p:txBody>
          <a:bodyPr/>
          <a:lstStyle/>
          <a:p>
            <a:pPr algn="ctr"/>
            <a:r>
              <a:rPr lang="en-US" dirty="0" smtClean="0">
                <a:latin typeface="Georgia" panose="02040502050405020303" pitchFamily="18" charset="0"/>
              </a:rPr>
              <a:t>What is Wet Felting?</a:t>
            </a:r>
            <a:endParaRPr lang="en-US" dirty="0">
              <a:latin typeface="Georgia" panose="02040502050405020303" pitchFamily="18" charset="0"/>
            </a:endParaRPr>
          </a:p>
        </p:txBody>
      </p:sp>
      <p:sp>
        <p:nvSpPr>
          <p:cNvPr id="6" name="Text Placeholder 5"/>
          <p:cNvSpPr>
            <a:spLocks noGrp="1"/>
          </p:cNvSpPr>
          <p:nvPr>
            <p:ph type="body" sz="half" idx="2"/>
          </p:nvPr>
        </p:nvSpPr>
        <p:spPr>
          <a:xfrm>
            <a:off x="4800600" y="2971800"/>
            <a:ext cx="4114800" cy="2362200"/>
          </a:xfrm>
          <a:ln>
            <a:solidFill>
              <a:schemeClr val="tx1"/>
            </a:solidFill>
          </a:ln>
        </p:spPr>
        <p:txBody>
          <a:bodyPr>
            <a:noAutofit/>
          </a:bodyPr>
          <a:lstStyle/>
          <a:p>
            <a:pPr algn="ctr"/>
            <a:endParaRPr lang="en-US" sz="1800" dirty="0" smtClean="0">
              <a:latin typeface="Georgia" panose="02040502050405020303" pitchFamily="18" charset="0"/>
            </a:endParaRPr>
          </a:p>
          <a:p>
            <a:pPr algn="ctr"/>
            <a:r>
              <a:rPr lang="en-US" sz="1800" dirty="0" smtClean="0">
                <a:latin typeface="Georgia" panose="02040502050405020303" pitchFamily="18" charset="0"/>
              </a:rPr>
              <a:t>Wet felting </a:t>
            </a:r>
            <a:r>
              <a:rPr lang="en-US" sz="1800" dirty="0">
                <a:latin typeface="Georgia" panose="02040502050405020303" pitchFamily="18" charset="0"/>
              </a:rPr>
              <a:t>uses sheep wool primarily (it’s more readily available and cheaper than </a:t>
            </a:r>
            <a:r>
              <a:rPr lang="en-US" sz="1800" dirty="0" smtClean="0">
                <a:latin typeface="Georgia" panose="02040502050405020303" pitchFamily="18" charset="0"/>
              </a:rPr>
              <a:t>alpaca, mohair </a:t>
            </a:r>
            <a:r>
              <a:rPr lang="en-US" sz="1800" dirty="0">
                <a:latin typeface="Georgia" panose="02040502050405020303" pitchFamily="18" charset="0"/>
              </a:rPr>
              <a:t>or other).  Adding soap, water and agitation to the wool results in a tightly woven fabric that can be flat or sculptural. </a:t>
            </a:r>
          </a:p>
        </p:txBody>
      </p:sp>
      <p:sp>
        <p:nvSpPr>
          <p:cNvPr id="3" name="TextBox 2"/>
          <p:cNvSpPr txBox="1"/>
          <p:nvPr/>
        </p:nvSpPr>
        <p:spPr>
          <a:xfrm>
            <a:off x="2514600" y="5334000"/>
            <a:ext cx="1828800" cy="381000"/>
          </a:xfrm>
          <a:prstGeom prst="rect">
            <a:avLst/>
          </a:prstGeom>
          <a:noFill/>
        </p:spPr>
        <p:txBody>
          <a:bodyPr wrap="square" rtlCol="0">
            <a:spAutoFit/>
          </a:bodyPr>
          <a:lstStyle/>
          <a:p>
            <a:r>
              <a:rPr lang="en-US" dirty="0" smtClean="0"/>
              <a:t>Merino Sheep</a:t>
            </a:r>
            <a:endParaRPr lang="en-US" dirty="0"/>
          </a:p>
        </p:txBody>
      </p:sp>
      <p:pic>
        <p:nvPicPr>
          <p:cNvPr id="8" name="Picture Placeholder 7"/>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a:stretch>
            <a:fillRect/>
          </a:stretch>
        </p:blipFill>
        <p:spPr>
          <a:xfrm rot="5400000">
            <a:off x="-152400" y="1257300"/>
            <a:ext cx="5486400" cy="4114800"/>
          </a:xfrm>
        </p:spPr>
      </p:pic>
      <p:sp>
        <p:nvSpPr>
          <p:cNvPr id="9" name="TextBox 8"/>
          <p:cNvSpPr txBox="1"/>
          <p:nvPr/>
        </p:nvSpPr>
        <p:spPr>
          <a:xfrm>
            <a:off x="1143000" y="5334000"/>
            <a:ext cx="3200400" cy="646331"/>
          </a:xfrm>
          <a:prstGeom prst="rect">
            <a:avLst/>
          </a:prstGeom>
          <a:noFill/>
        </p:spPr>
        <p:txBody>
          <a:bodyPr wrap="square" rtlCol="0">
            <a:spAutoFit/>
          </a:bodyPr>
          <a:lstStyle/>
          <a:p>
            <a:pPr algn="ctr"/>
            <a:r>
              <a:rPr lang="en-US" b="1" dirty="0" smtClean="0"/>
              <a:t>Shetland Sheep on my sisters farm in Massachusetts</a:t>
            </a:r>
            <a:endParaRPr lang="en-US" b="1" dirty="0"/>
          </a:p>
        </p:txBody>
      </p:sp>
    </p:spTree>
    <p:extLst>
      <p:ext uri="{BB962C8B-B14F-4D97-AF65-F5344CB8AC3E}">
        <p14:creationId xmlns:p14="http://schemas.microsoft.com/office/powerpoint/2010/main" val="1331057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ln>
            <a:solidFill>
              <a:schemeClr val="tx1"/>
            </a:solidFill>
          </a:ln>
        </p:spPr>
        <p:txBody>
          <a:bodyPr>
            <a:normAutofit/>
          </a:bodyPr>
          <a:lstStyle/>
          <a:p>
            <a:r>
              <a:rPr lang="en-US" sz="3200" dirty="0" smtClean="0">
                <a:latin typeface="Georgia" panose="02040502050405020303" pitchFamily="18" charset="0"/>
              </a:rPr>
              <a:t>Today’s Plan – Making a Fiber Sculpture</a:t>
            </a:r>
            <a:endParaRPr lang="en-US" sz="3200" dirty="0">
              <a:latin typeface="Georgia" panose="02040502050405020303" pitchFamily="18" charset="0"/>
            </a:endParaRPr>
          </a:p>
        </p:txBody>
      </p:sp>
      <p:sp>
        <p:nvSpPr>
          <p:cNvPr id="3" name="TextBox 2"/>
          <p:cNvSpPr txBox="1"/>
          <p:nvPr/>
        </p:nvSpPr>
        <p:spPr>
          <a:xfrm>
            <a:off x="568036" y="1371600"/>
            <a:ext cx="8305800" cy="4801314"/>
          </a:xfrm>
          <a:prstGeom prst="rect">
            <a:avLst/>
          </a:prstGeom>
          <a:noFill/>
        </p:spPr>
        <p:txBody>
          <a:bodyPr wrap="square" rtlCol="0">
            <a:spAutoFit/>
          </a:bodyPr>
          <a:lstStyle/>
          <a:p>
            <a:pPr marL="285750" indent="-285750">
              <a:buFont typeface="Wingdings" panose="05000000000000000000" pitchFamily="2" charset="2"/>
              <a:buChar char="q"/>
            </a:pPr>
            <a:r>
              <a:rPr lang="en-US" dirty="0" smtClean="0">
                <a:latin typeface="Georgia" panose="02040502050405020303" pitchFamily="18" charset="0"/>
              </a:rPr>
              <a:t>Get to know each other</a:t>
            </a:r>
          </a:p>
          <a:p>
            <a:pPr marL="285750" indent="-285750">
              <a:buFont typeface="Wingdings" panose="05000000000000000000" pitchFamily="2" charset="2"/>
              <a:buChar char="q"/>
            </a:pPr>
            <a:endParaRPr lang="en-US" dirty="0">
              <a:latin typeface="Georgia" panose="02040502050405020303" pitchFamily="18" charset="0"/>
            </a:endParaRPr>
          </a:p>
          <a:p>
            <a:pPr marL="742950" lvl="1" indent="-285750">
              <a:buFont typeface="Wingdings" panose="05000000000000000000" pitchFamily="2" charset="2"/>
              <a:buChar char="ü"/>
            </a:pPr>
            <a:r>
              <a:rPr lang="en-US" dirty="0" smtClean="0">
                <a:latin typeface="Georgia" panose="02040502050405020303" pitchFamily="18" charset="0"/>
              </a:rPr>
              <a:t>Breaks and stretching – super important</a:t>
            </a:r>
          </a:p>
          <a:p>
            <a:pPr marL="742950" lvl="1" indent="-285750">
              <a:buFont typeface="Wingdings" panose="05000000000000000000" pitchFamily="2" charset="2"/>
              <a:buChar char="ü"/>
            </a:pPr>
            <a:r>
              <a:rPr lang="en-US" dirty="0" smtClean="0">
                <a:latin typeface="Georgia" panose="02040502050405020303" pitchFamily="18" charset="0"/>
              </a:rPr>
              <a:t>Questions are welcomed throughout</a:t>
            </a:r>
          </a:p>
          <a:p>
            <a:pPr marL="285750" indent="-285750">
              <a:buFont typeface="Wingdings" panose="05000000000000000000" pitchFamily="2" charset="2"/>
              <a:buChar char="q"/>
            </a:pPr>
            <a:endParaRPr lang="en-US" dirty="0">
              <a:latin typeface="Georgia" panose="02040502050405020303" pitchFamily="18" charset="0"/>
            </a:endParaRPr>
          </a:p>
          <a:p>
            <a:pPr marL="285750" indent="-285750">
              <a:buFont typeface="Wingdings" panose="05000000000000000000" pitchFamily="2" charset="2"/>
              <a:buChar char="q"/>
            </a:pPr>
            <a:r>
              <a:rPr lang="en-US" dirty="0" smtClean="0">
                <a:latin typeface="Georgia" panose="02040502050405020303" pitchFamily="18" charset="0"/>
              </a:rPr>
              <a:t>What we are making today – you decide color and design</a:t>
            </a:r>
          </a:p>
          <a:p>
            <a:pPr marL="285750" indent="-285750">
              <a:buFont typeface="Wingdings" panose="05000000000000000000" pitchFamily="2" charset="2"/>
              <a:buChar char="q"/>
            </a:pPr>
            <a:endParaRPr lang="en-US" dirty="0">
              <a:latin typeface="Georgia" panose="02040502050405020303" pitchFamily="18" charset="0"/>
            </a:endParaRPr>
          </a:p>
          <a:p>
            <a:pPr marL="285750" indent="-285750">
              <a:buFont typeface="Wingdings" panose="05000000000000000000" pitchFamily="2" charset="2"/>
              <a:buChar char="q"/>
            </a:pPr>
            <a:r>
              <a:rPr lang="en-US" dirty="0" smtClean="0">
                <a:latin typeface="Georgia" panose="02040502050405020303" pitchFamily="18" charset="0"/>
              </a:rPr>
              <a:t>Wet felting – overview of the steps</a:t>
            </a:r>
          </a:p>
          <a:p>
            <a:pPr marL="285750" indent="-285750">
              <a:buFont typeface="Wingdings" panose="05000000000000000000" pitchFamily="2" charset="2"/>
              <a:buChar char="q"/>
            </a:pPr>
            <a:endParaRPr lang="en-US" dirty="0">
              <a:latin typeface="Georgia" panose="02040502050405020303" pitchFamily="18" charset="0"/>
            </a:endParaRPr>
          </a:p>
          <a:p>
            <a:pPr marL="285750" indent="-285750">
              <a:buFont typeface="Wingdings" panose="05000000000000000000" pitchFamily="2" charset="2"/>
              <a:buChar char="q"/>
            </a:pPr>
            <a:r>
              <a:rPr lang="en-US" dirty="0" smtClean="0">
                <a:latin typeface="Georgia" panose="02040502050405020303" pitchFamily="18" charset="0"/>
              </a:rPr>
              <a:t>Let’s get started! </a:t>
            </a:r>
          </a:p>
          <a:p>
            <a:pPr marL="285750" indent="-285750">
              <a:buFont typeface="Wingdings" panose="05000000000000000000" pitchFamily="2" charset="2"/>
              <a:buChar char="q"/>
            </a:pPr>
            <a:endParaRPr lang="en-US" dirty="0">
              <a:latin typeface="Georgia" panose="02040502050405020303" pitchFamily="18" charset="0"/>
            </a:endParaRPr>
          </a:p>
          <a:p>
            <a:pPr marL="742950" lvl="1" indent="-285750">
              <a:buFont typeface="Wingdings" panose="05000000000000000000" pitchFamily="2" charset="2"/>
              <a:buChar char="ü"/>
            </a:pPr>
            <a:r>
              <a:rPr lang="en-US" dirty="0" smtClean="0">
                <a:latin typeface="Georgia" panose="02040502050405020303" pitchFamily="18" charset="0"/>
              </a:rPr>
              <a:t>Laying out the wool, rubbing, rolling, sealing the cut edge and shaping</a:t>
            </a:r>
          </a:p>
          <a:p>
            <a:pPr marL="285750" indent="-285750">
              <a:buFont typeface="Wingdings" panose="05000000000000000000" pitchFamily="2" charset="2"/>
              <a:buChar char="q"/>
            </a:pPr>
            <a:endParaRPr lang="en-US" dirty="0">
              <a:latin typeface="Georgia" panose="02040502050405020303" pitchFamily="18" charset="0"/>
            </a:endParaRPr>
          </a:p>
          <a:p>
            <a:pPr marL="742950" lvl="1" indent="-285750">
              <a:buFont typeface="Wingdings" panose="05000000000000000000" pitchFamily="2" charset="2"/>
              <a:buChar char="ü"/>
            </a:pPr>
            <a:r>
              <a:rPr lang="en-US" dirty="0" smtClean="0">
                <a:latin typeface="Georgia" panose="02040502050405020303" pitchFamily="18" charset="0"/>
              </a:rPr>
              <a:t>Take a “before” photo</a:t>
            </a:r>
          </a:p>
          <a:p>
            <a:pPr marL="742950" lvl="1" indent="-285750">
              <a:buFont typeface="Wingdings" panose="05000000000000000000" pitchFamily="2" charset="2"/>
              <a:buChar char="ü"/>
            </a:pPr>
            <a:endParaRPr lang="en-US" dirty="0">
              <a:latin typeface="Georgia" panose="02040502050405020303" pitchFamily="18" charset="0"/>
            </a:endParaRPr>
          </a:p>
          <a:p>
            <a:pPr marL="285750" indent="-285750">
              <a:buFont typeface="Wingdings" panose="05000000000000000000" pitchFamily="2" charset="2"/>
              <a:buChar char="q"/>
            </a:pPr>
            <a:r>
              <a:rPr lang="en-US" dirty="0" smtClean="0">
                <a:latin typeface="Georgia" panose="02040502050405020303" pitchFamily="18" charset="0"/>
              </a:rPr>
              <a:t>Examples of other items that can be made; your ideas?</a:t>
            </a:r>
          </a:p>
          <a:p>
            <a:pPr marL="285750" indent="-285750">
              <a:buFont typeface="Wingdings" panose="05000000000000000000" pitchFamily="2" charset="2"/>
              <a:buChar char="q"/>
            </a:pPr>
            <a:endParaRPr lang="en-US" dirty="0">
              <a:latin typeface="Georgia" panose="02040502050405020303" pitchFamily="18" charset="0"/>
            </a:endParaRPr>
          </a:p>
        </p:txBody>
      </p:sp>
    </p:spTree>
    <p:extLst>
      <p:ext uri="{BB962C8B-B14F-4D97-AF65-F5344CB8AC3E}">
        <p14:creationId xmlns:p14="http://schemas.microsoft.com/office/powerpoint/2010/main" val="914318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ln>
            <a:solidFill>
              <a:schemeClr val="tx1"/>
            </a:solidFill>
          </a:ln>
        </p:spPr>
        <p:txBody>
          <a:bodyPr>
            <a:normAutofit/>
          </a:bodyPr>
          <a:lstStyle/>
          <a:p>
            <a:r>
              <a:rPr lang="en-US" sz="3600" dirty="0" smtClean="0">
                <a:latin typeface="Georgia" panose="02040502050405020303" pitchFamily="18" charset="0"/>
              </a:rPr>
              <a:t>Wet Felting - Reference</a:t>
            </a:r>
            <a:endParaRPr lang="en-US" sz="3600" dirty="0">
              <a:latin typeface="Georgia" panose="02040502050405020303" pitchFamily="18" charset="0"/>
            </a:endParaRPr>
          </a:p>
        </p:txBody>
      </p:sp>
      <p:sp>
        <p:nvSpPr>
          <p:cNvPr id="4" name="TextBox 3"/>
          <p:cNvSpPr txBox="1"/>
          <p:nvPr/>
        </p:nvSpPr>
        <p:spPr>
          <a:xfrm>
            <a:off x="762000" y="1190685"/>
            <a:ext cx="7696200" cy="5262979"/>
          </a:xfrm>
          <a:prstGeom prst="rect">
            <a:avLst/>
          </a:prstGeom>
          <a:noFill/>
          <a:ln>
            <a:solidFill>
              <a:schemeClr val="tx1"/>
            </a:solidFill>
          </a:ln>
        </p:spPr>
        <p:txBody>
          <a:bodyPr wrap="square" rtlCol="0">
            <a:spAutoFit/>
          </a:bodyPr>
          <a:lstStyle/>
          <a:p>
            <a:r>
              <a:rPr lang="en-US" sz="1600" dirty="0" smtClean="0">
                <a:latin typeface="Georgia" panose="02040502050405020303" pitchFamily="18" charset="0"/>
              </a:rPr>
              <a:t>Try to use whatever you have around your home so that as you learn you don’t spend too much.</a:t>
            </a:r>
          </a:p>
          <a:p>
            <a:endParaRPr lang="en-US" sz="1600" dirty="0">
              <a:latin typeface="Georgia" panose="02040502050405020303" pitchFamily="18" charset="0"/>
            </a:endParaRPr>
          </a:p>
          <a:p>
            <a:pPr marL="285750" indent="-285750">
              <a:buFont typeface="Arial" panose="020B0604020202020204" pitchFamily="34" charset="0"/>
              <a:buChar char="•"/>
            </a:pPr>
            <a:r>
              <a:rPr lang="en-US" sz="1600" dirty="0" smtClean="0">
                <a:latin typeface="Georgia" panose="02040502050405020303" pitchFamily="18" charset="0"/>
              </a:rPr>
              <a:t>Bubble </a:t>
            </a:r>
            <a:r>
              <a:rPr lang="en-US" sz="1600" dirty="0" smtClean="0">
                <a:latin typeface="Georgia" panose="02040502050405020303" pitchFamily="18" charset="0"/>
              </a:rPr>
              <a:t>wrap or pool cover plastic</a:t>
            </a:r>
            <a:endParaRPr lang="en-US" sz="1600" dirty="0" smtClean="0">
              <a:latin typeface="Georgia" panose="02040502050405020303" pitchFamily="18" charset="0"/>
            </a:endParaRPr>
          </a:p>
          <a:p>
            <a:pPr marL="285750" indent="-285750">
              <a:buFont typeface="Arial" panose="020B0604020202020204" pitchFamily="34" charset="0"/>
              <a:buChar char="•"/>
            </a:pPr>
            <a:r>
              <a:rPr lang="en-US" sz="1600" dirty="0" smtClean="0">
                <a:latin typeface="Georgia" panose="02040502050405020303" pitchFamily="18" charset="0"/>
              </a:rPr>
              <a:t>Felting net – any fabric that is porous so that the soap can get through to the wool.  For example, sheer curtains or mesh laundry bag</a:t>
            </a:r>
          </a:p>
          <a:p>
            <a:pPr marL="285750" indent="-285750">
              <a:buFont typeface="Arial" panose="020B0604020202020204" pitchFamily="34" charset="0"/>
              <a:buChar char="•"/>
            </a:pPr>
            <a:r>
              <a:rPr lang="en-US" sz="1600" dirty="0" smtClean="0">
                <a:latin typeface="Georgia" panose="02040502050405020303" pitchFamily="18" charset="0"/>
              </a:rPr>
              <a:t>Old </a:t>
            </a:r>
            <a:r>
              <a:rPr lang="en-US" sz="1600" dirty="0" smtClean="0">
                <a:latin typeface="Georgia" panose="02040502050405020303" pitchFamily="18" charset="0"/>
              </a:rPr>
              <a:t>hand </a:t>
            </a:r>
            <a:r>
              <a:rPr lang="en-US" sz="1600" dirty="0" smtClean="0">
                <a:latin typeface="Georgia" panose="02040502050405020303" pitchFamily="18" charset="0"/>
              </a:rPr>
              <a:t>or bath </a:t>
            </a:r>
            <a:r>
              <a:rPr lang="en-US" sz="1600" dirty="0" smtClean="0">
                <a:latin typeface="Georgia" panose="02040502050405020303" pitchFamily="18" charset="0"/>
              </a:rPr>
              <a:t>towels </a:t>
            </a:r>
            <a:r>
              <a:rPr lang="en-US" sz="1600" dirty="0" smtClean="0">
                <a:latin typeface="Georgia" panose="02040502050405020303" pitchFamily="18" charset="0"/>
              </a:rPr>
              <a:t>– they will get excess dye residue on them</a:t>
            </a:r>
          </a:p>
          <a:p>
            <a:pPr marL="285750" indent="-285750">
              <a:buFont typeface="Arial" panose="020B0604020202020204" pitchFamily="34" charset="0"/>
              <a:buChar char="•"/>
            </a:pPr>
            <a:r>
              <a:rPr lang="en-US" sz="1600" dirty="0" smtClean="0">
                <a:latin typeface="Georgia" panose="02040502050405020303" pitchFamily="18" charset="0"/>
              </a:rPr>
              <a:t>Bar soap – olive oil, goat milk soap or any naturally made </a:t>
            </a:r>
            <a:r>
              <a:rPr lang="en-US" sz="1600" dirty="0" smtClean="0">
                <a:latin typeface="Georgia" panose="02040502050405020303" pitchFamily="18" charset="0"/>
              </a:rPr>
              <a:t>soap; some wet </a:t>
            </a:r>
            <a:r>
              <a:rPr lang="en-US" sz="1600" dirty="0" err="1" smtClean="0">
                <a:latin typeface="Georgia" panose="02040502050405020303" pitchFamily="18" charset="0"/>
              </a:rPr>
              <a:t>felters</a:t>
            </a:r>
            <a:r>
              <a:rPr lang="en-US" sz="1600" dirty="0" smtClean="0">
                <a:latin typeface="Georgia" panose="02040502050405020303" pitchFamily="18" charset="0"/>
              </a:rPr>
              <a:t> use Dawn dishwashing detergent</a:t>
            </a:r>
            <a:endParaRPr lang="en-US" sz="1600" dirty="0" smtClean="0">
              <a:latin typeface="Georgia" panose="02040502050405020303" pitchFamily="18" charset="0"/>
            </a:endParaRPr>
          </a:p>
          <a:p>
            <a:pPr marL="285750" indent="-285750">
              <a:buFont typeface="Arial" panose="020B0604020202020204" pitchFamily="34" charset="0"/>
              <a:buChar char="•"/>
            </a:pPr>
            <a:r>
              <a:rPr lang="en-US" sz="1600" dirty="0" smtClean="0">
                <a:latin typeface="Georgia" panose="02040502050405020303" pitchFamily="18" charset="0"/>
              </a:rPr>
              <a:t>Water and a </a:t>
            </a:r>
            <a:r>
              <a:rPr lang="en-US" sz="1600" dirty="0" smtClean="0">
                <a:latin typeface="Georgia" panose="02040502050405020303" pitchFamily="18" charset="0"/>
              </a:rPr>
              <a:t>basin or pan to hold the water</a:t>
            </a:r>
          </a:p>
          <a:p>
            <a:pPr marL="285750" indent="-285750">
              <a:buFont typeface="Arial" panose="020B0604020202020204" pitchFamily="34" charset="0"/>
              <a:buChar char="•"/>
            </a:pPr>
            <a:r>
              <a:rPr lang="en-US" sz="1600" dirty="0" smtClean="0">
                <a:latin typeface="Georgia" panose="02040502050405020303" pitchFamily="18" charset="0"/>
              </a:rPr>
              <a:t>A tool to spray the water on the wool.  For example, a spray bottle (cheap option) or ball </a:t>
            </a:r>
            <a:r>
              <a:rPr lang="en-US" sz="1600" dirty="0" err="1" smtClean="0">
                <a:latin typeface="Georgia" panose="02040502050405020303" pitchFamily="18" charset="0"/>
              </a:rPr>
              <a:t>brause</a:t>
            </a:r>
            <a:r>
              <a:rPr lang="en-US" sz="1600" dirty="0" smtClean="0">
                <a:latin typeface="Georgia" panose="02040502050405020303" pitchFamily="18" charset="0"/>
              </a:rPr>
              <a:t> sprinkler (average $20-$25)</a:t>
            </a:r>
          </a:p>
          <a:p>
            <a:pPr marL="285750" indent="-285750">
              <a:buFont typeface="Arial" panose="020B0604020202020204" pitchFamily="34" charset="0"/>
              <a:buChar char="•"/>
            </a:pPr>
            <a:r>
              <a:rPr lang="en-US" sz="1600" dirty="0" smtClean="0">
                <a:latin typeface="Georgia" panose="02040502050405020303" pitchFamily="18" charset="0"/>
              </a:rPr>
              <a:t>A template is not required but helps control the starting size of your piece – I use laminate underlay – I get mine from Amazon, cheaper than Home Depot</a:t>
            </a:r>
          </a:p>
          <a:p>
            <a:pPr marL="285750" indent="-285750">
              <a:buFont typeface="Arial" panose="020B0604020202020204" pitchFamily="34" charset="0"/>
              <a:buChar char="•"/>
            </a:pPr>
            <a:r>
              <a:rPr lang="en-US" sz="1600" dirty="0" smtClean="0">
                <a:latin typeface="Georgia" panose="02040502050405020303" pitchFamily="18" charset="0"/>
              </a:rPr>
              <a:t>Sources I recommend for wool roving – all on Etsy:</a:t>
            </a:r>
          </a:p>
          <a:p>
            <a:pPr marL="742950" lvl="1" indent="-285750">
              <a:buFont typeface="Arial" panose="020B0604020202020204" pitchFamily="34" charset="0"/>
              <a:buChar char="•"/>
            </a:pPr>
            <a:r>
              <a:rPr lang="en-US" sz="1600" dirty="0" err="1" smtClean="0">
                <a:latin typeface="Georgia" panose="02040502050405020303" pitchFamily="18" charset="0"/>
              </a:rPr>
              <a:t>ChameleonFiberCo</a:t>
            </a:r>
            <a:r>
              <a:rPr lang="en-US" sz="1600" dirty="0" smtClean="0">
                <a:latin typeface="Georgia" panose="02040502050405020303" pitchFamily="18" charset="0"/>
              </a:rPr>
              <a:t> – very colorful roving</a:t>
            </a:r>
            <a:endParaRPr lang="en-US" sz="1600" dirty="0" smtClean="0">
              <a:latin typeface="Georgia" panose="02040502050405020303" pitchFamily="18" charset="0"/>
            </a:endParaRPr>
          </a:p>
          <a:p>
            <a:pPr marL="742950" lvl="1" indent="-285750">
              <a:buFont typeface="Arial" panose="020B0604020202020204" pitchFamily="34" charset="0"/>
              <a:buChar char="•"/>
            </a:pPr>
            <a:r>
              <a:rPr lang="en-US" sz="1600" dirty="0" err="1" smtClean="0">
                <a:latin typeface="Georgia" panose="02040502050405020303" pitchFamily="18" charset="0"/>
              </a:rPr>
              <a:t>EdgewoodGardenStudio</a:t>
            </a:r>
            <a:r>
              <a:rPr lang="en-US" sz="1600" dirty="0" smtClean="0">
                <a:latin typeface="Georgia" panose="02040502050405020303" pitchFamily="18" charset="0"/>
              </a:rPr>
              <a:t> – packets of colorful fibers</a:t>
            </a:r>
            <a:endParaRPr lang="en-US" sz="1600" dirty="0" smtClean="0">
              <a:latin typeface="Georgia" panose="02040502050405020303" pitchFamily="18" charset="0"/>
            </a:endParaRPr>
          </a:p>
          <a:p>
            <a:pPr marL="742950" lvl="1" indent="-285750">
              <a:buFont typeface="Arial" panose="020B0604020202020204" pitchFamily="34" charset="0"/>
              <a:buChar char="•"/>
            </a:pPr>
            <a:r>
              <a:rPr lang="en-US" sz="1600" dirty="0" err="1" smtClean="0">
                <a:latin typeface="Georgia" panose="02040502050405020303" pitchFamily="18" charset="0"/>
              </a:rPr>
              <a:t>HeartFeltSilks</a:t>
            </a:r>
            <a:r>
              <a:rPr lang="en-US" sz="1600" dirty="0" smtClean="0">
                <a:latin typeface="Georgia" panose="02040502050405020303" pitchFamily="18" charset="0"/>
              </a:rPr>
              <a:t> </a:t>
            </a:r>
            <a:r>
              <a:rPr lang="en-US" sz="1600" dirty="0" smtClean="0">
                <a:latin typeface="Georgia" panose="02040502050405020303" pitchFamily="18" charset="0"/>
              </a:rPr>
              <a:t>- </a:t>
            </a:r>
            <a:r>
              <a:rPr lang="en-US" sz="1600" dirty="0" smtClean="0">
                <a:latin typeface="Georgia" panose="02040502050405020303" pitchFamily="18" charset="0"/>
              </a:rPr>
              <a:t>ball </a:t>
            </a:r>
            <a:r>
              <a:rPr lang="en-US" sz="1600" dirty="0" err="1" smtClean="0">
                <a:latin typeface="Georgia" panose="02040502050405020303" pitchFamily="18" charset="0"/>
              </a:rPr>
              <a:t>brause</a:t>
            </a:r>
            <a:r>
              <a:rPr lang="en-US" sz="1600" dirty="0" smtClean="0">
                <a:latin typeface="Georgia" panose="02040502050405020303" pitchFamily="18" charset="0"/>
              </a:rPr>
              <a:t> sprinkler</a:t>
            </a:r>
          </a:p>
          <a:p>
            <a:pPr marL="742950" lvl="1" indent="-285750">
              <a:buFont typeface="Arial" panose="020B0604020202020204" pitchFamily="34" charset="0"/>
              <a:buChar char="•"/>
            </a:pPr>
            <a:r>
              <a:rPr lang="en-US" sz="1600" dirty="0" err="1" smtClean="0">
                <a:latin typeface="Georgia" panose="02040502050405020303" pitchFamily="18" charset="0"/>
              </a:rPr>
              <a:t>GaliBaba</a:t>
            </a:r>
            <a:r>
              <a:rPr lang="en-US" sz="1600" dirty="0" smtClean="0">
                <a:latin typeface="Georgia" panose="02040502050405020303" pitchFamily="18" charset="0"/>
              </a:rPr>
              <a:t> – white Merino and colorful </a:t>
            </a:r>
            <a:r>
              <a:rPr lang="en-US" sz="1600" dirty="0" err="1" smtClean="0">
                <a:latin typeface="Georgia" panose="02040502050405020303" pitchFamily="18" charset="0"/>
              </a:rPr>
              <a:t>Corriedale</a:t>
            </a:r>
            <a:r>
              <a:rPr lang="en-US" sz="1600" dirty="0" smtClean="0">
                <a:latin typeface="Georgia" panose="02040502050405020303" pitchFamily="18" charset="0"/>
              </a:rPr>
              <a:t> roving</a:t>
            </a:r>
            <a:endParaRPr lang="en-US" sz="1600" dirty="0">
              <a:latin typeface="Georgia" panose="02040502050405020303" pitchFamily="18" charset="0"/>
            </a:endParaRPr>
          </a:p>
          <a:p>
            <a:pPr marL="285750" indent="-285750">
              <a:buFont typeface="Arial" panose="020B0604020202020204" pitchFamily="34" charset="0"/>
              <a:buChar char="•"/>
            </a:pPr>
            <a:r>
              <a:rPr lang="en-US" sz="1600" dirty="0" smtClean="0">
                <a:latin typeface="Georgia" panose="02040502050405020303" pitchFamily="18" charset="0"/>
              </a:rPr>
              <a:t>Free U-Tube video on felting:  Nicola Brown “How to Wet Felt – A Step by Step Tutorial</a:t>
            </a:r>
            <a:r>
              <a:rPr lang="en-US" sz="1600" dirty="0" smtClean="0">
                <a:latin typeface="Georgia" panose="02040502050405020303" pitchFamily="18" charset="0"/>
              </a:rPr>
              <a:t>” and she has lots of other free videos.  I wet felt using her method.</a:t>
            </a:r>
            <a:endParaRPr lang="en-US" sz="1600" dirty="0"/>
          </a:p>
        </p:txBody>
      </p:sp>
    </p:spTree>
    <p:extLst>
      <p:ext uri="{BB962C8B-B14F-4D97-AF65-F5344CB8AC3E}">
        <p14:creationId xmlns:p14="http://schemas.microsoft.com/office/powerpoint/2010/main" val="3503629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Georgia" panose="02040502050405020303" pitchFamily="18" charset="0"/>
              </a:rPr>
              <a:t>When you Get Home - Fabric Care</a:t>
            </a:r>
            <a:endParaRPr lang="en-US" dirty="0">
              <a:latin typeface="Georgia" panose="02040502050405020303" pitchFamily="18" charset="0"/>
            </a:endParaRPr>
          </a:p>
        </p:txBody>
      </p:sp>
      <p:sp>
        <p:nvSpPr>
          <p:cNvPr id="3" name="TextBox 2"/>
          <p:cNvSpPr txBox="1"/>
          <p:nvPr/>
        </p:nvSpPr>
        <p:spPr>
          <a:xfrm>
            <a:off x="1025237" y="1371600"/>
            <a:ext cx="7467600" cy="3139321"/>
          </a:xfrm>
          <a:prstGeom prst="rect">
            <a:avLst/>
          </a:prstGeom>
          <a:noFill/>
          <a:ln>
            <a:solidFill>
              <a:schemeClr val="tx1">
                <a:lumMod val="95000"/>
                <a:lumOff val="5000"/>
              </a:schemeClr>
            </a:solidFill>
          </a:ln>
        </p:spPr>
        <p:txBody>
          <a:bodyPr wrap="square" rtlCol="0">
            <a:spAutoFit/>
          </a:bodyPr>
          <a:lstStyle/>
          <a:p>
            <a:endParaRPr lang="en-US" dirty="0" smtClean="0">
              <a:latin typeface="Georgia" panose="02040502050405020303" pitchFamily="18" charset="0"/>
            </a:endParaRPr>
          </a:p>
          <a:p>
            <a:r>
              <a:rPr lang="en-US" dirty="0" smtClean="0">
                <a:latin typeface="Georgia" panose="02040502050405020303" pitchFamily="18" charset="0"/>
              </a:rPr>
              <a:t>When you get home or if </a:t>
            </a:r>
            <a:r>
              <a:rPr lang="en-US" dirty="0" smtClean="0">
                <a:latin typeface="Georgia" panose="02040502050405020303" pitchFamily="18" charset="0"/>
              </a:rPr>
              <a:t>you felt another item at home in the future:  Rinse your piece in HOT water by hand, not in a washing machine.  There will probably be some excess dye – that is normal.  DO NOT wring or twist it.  Once the water runs clear SQUEEZE it until no more water drips out.  You can dry it FLAT outside in the sun.</a:t>
            </a:r>
          </a:p>
          <a:p>
            <a:endParaRPr lang="en-US" dirty="0">
              <a:latin typeface="Georgia" panose="02040502050405020303" pitchFamily="18" charset="0"/>
            </a:endParaRPr>
          </a:p>
          <a:p>
            <a:r>
              <a:rPr lang="en-US" dirty="0" smtClean="0">
                <a:latin typeface="Georgia" panose="02040502050405020303" pitchFamily="18" charset="0"/>
              </a:rPr>
              <a:t>Fabric care once it’s dry:  If you drop food or liquid on it brush it off or run under water.  DO NOT wash it in the washer as it will shrink down to nothing.  Again, just SQUEEZE it dry and lay FLAT in sun if considerably wet.</a:t>
            </a:r>
            <a:endParaRPr lang="en-US" dirty="0">
              <a:latin typeface="Georgia" panose="02040502050405020303" pitchFamily="18" charset="0"/>
            </a:endParaRPr>
          </a:p>
        </p:txBody>
      </p:sp>
      <p:sp>
        <p:nvSpPr>
          <p:cNvPr id="7" name="TextBox 6"/>
          <p:cNvSpPr txBox="1"/>
          <p:nvPr/>
        </p:nvSpPr>
        <p:spPr>
          <a:xfrm>
            <a:off x="1004455" y="5029200"/>
            <a:ext cx="7467600" cy="923330"/>
          </a:xfrm>
          <a:prstGeom prst="rect">
            <a:avLst/>
          </a:prstGeom>
          <a:noFill/>
        </p:spPr>
        <p:txBody>
          <a:bodyPr wrap="square" rtlCol="0">
            <a:spAutoFit/>
          </a:bodyPr>
          <a:lstStyle/>
          <a:p>
            <a:pPr algn="ctr"/>
            <a:r>
              <a:rPr lang="en-US" dirty="0" smtClean="0">
                <a:latin typeface="Georgia" panose="02040502050405020303" pitchFamily="18" charset="0"/>
              </a:rPr>
              <a:t>Please don’t hesitate to contact me with questions or feedback via email at </a:t>
            </a:r>
            <a:r>
              <a:rPr lang="en-US" dirty="0" smtClean="0">
                <a:latin typeface="Georgia" panose="02040502050405020303" pitchFamily="18" charset="0"/>
                <a:hlinkClick r:id="rId2"/>
              </a:rPr>
              <a:t>tallcactusstudio@gmail.com</a:t>
            </a:r>
            <a:endParaRPr lang="en-US" dirty="0" smtClean="0">
              <a:latin typeface="Georgia" panose="02040502050405020303" pitchFamily="18" charset="0"/>
            </a:endParaRPr>
          </a:p>
          <a:p>
            <a:pPr algn="ctr"/>
            <a:r>
              <a:rPr lang="en-US" dirty="0" smtClean="0">
                <a:latin typeface="Georgia" panose="02040502050405020303" pitchFamily="18" charset="0"/>
              </a:rPr>
              <a:t>Lucy</a:t>
            </a:r>
            <a:endParaRPr lang="en-US" dirty="0">
              <a:latin typeface="Georgia" panose="02040502050405020303" pitchFamily="18" charset="0"/>
            </a:endParaRPr>
          </a:p>
        </p:txBody>
      </p:sp>
    </p:spTree>
    <p:extLst>
      <p:ext uri="{BB962C8B-B14F-4D97-AF65-F5344CB8AC3E}">
        <p14:creationId xmlns:p14="http://schemas.microsoft.com/office/powerpoint/2010/main" val="113212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anose="02040502050405020303" pitchFamily="18" charset="0"/>
              </a:rPr>
              <a:t>Your Notes</a:t>
            </a:r>
            <a:endParaRPr lang="en-US" dirty="0">
              <a:latin typeface="Georgia" panose="02040502050405020303" pitchFamily="18" charset="0"/>
            </a:endParaRPr>
          </a:p>
        </p:txBody>
      </p:sp>
      <p:sp>
        <p:nvSpPr>
          <p:cNvPr id="3" name="TextBox 2"/>
          <p:cNvSpPr txBox="1"/>
          <p:nvPr/>
        </p:nvSpPr>
        <p:spPr>
          <a:xfrm>
            <a:off x="685800" y="4572000"/>
            <a:ext cx="8153400" cy="1200329"/>
          </a:xfrm>
          <a:prstGeom prst="rect">
            <a:avLst/>
          </a:prstGeom>
          <a:noFill/>
        </p:spPr>
        <p:txBody>
          <a:bodyPr wrap="square" rtlCol="0">
            <a:spAutoFit/>
          </a:bodyPr>
          <a:lstStyle/>
          <a:p>
            <a:pPr algn="ctr"/>
            <a:endParaRPr lang="en-US" dirty="0"/>
          </a:p>
          <a:p>
            <a:pPr algn="ctr"/>
            <a:endParaRPr lang="en-US" dirty="0" smtClean="0"/>
          </a:p>
          <a:p>
            <a:pPr algn="ctr"/>
            <a:endParaRPr lang="en-US" dirty="0"/>
          </a:p>
          <a:p>
            <a:pPr algn="ctr"/>
            <a:endParaRPr lang="en-US" dirty="0"/>
          </a:p>
        </p:txBody>
      </p:sp>
      <p:sp>
        <p:nvSpPr>
          <p:cNvPr id="4" name="TextBox 3"/>
          <p:cNvSpPr txBox="1"/>
          <p:nvPr/>
        </p:nvSpPr>
        <p:spPr>
          <a:xfrm>
            <a:off x="457200" y="1524000"/>
            <a:ext cx="8382000" cy="4524315"/>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a:p>
            <a:pPr marL="285750" indent="-285750">
              <a:buFont typeface="Arial" panose="020B0604020202020204" pitchFamily="34" charset="0"/>
              <a:buChar char="•"/>
            </a:pPr>
            <a:endParaRPr lang="en-US" dirty="0" smtClean="0">
              <a:latin typeface="Georgia" panose="02040502050405020303" pitchFamily="18" charset="0"/>
            </a:endParaRPr>
          </a:p>
        </p:txBody>
      </p:sp>
    </p:spTree>
    <p:extLst>
      <p:ext uri="{BB962C8B-B14F-4D97-AF65-F5344CB8AC3E}">
        <p14:creationId xmlns:p14="http://schemas.microsoft.com/office/powerpoint/2010/main" val="2257490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10723</TotalTime>
  <Words>498</Words>
  <Application>Microsoft Office PowerPoint</Application>
  <PresentationFormat>On-screen Show (4:3)</PresentationFormat>
  <Paragraphs>62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What is Wet Felting?</vt:lpstr>
      <vt:lpstr>Today’s Plan – Making a Fiber Sculpture</vt:lpstr>
      <vt:lpstr>Wet Felting - Reference</vt:lpstr>
      <vt:lpstr>When you Get Home - Fabric Care</vt:lpstr>
      <vt:lpstr>Your Notes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LucyRunner</dc:creator>
  <cp:lastModifiedBy>LucyRunner</cp:lastModifiedBy>
  <cp:revision>35</cp:revision>
  <dcterms:created xsi:type="dcterms:W3CDTF">2023-12-25T16:13:26Z</dcterms:created>
  <dcterms:modified xsi:type="dcterms:W3CDTF">2024-03-01T16:39:45Z</dcterms:modified>
</cp:coreProperties>
</file>